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69" r:id="rId3"/>
    <p:sldId id="273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3" r:id="rId13"/>
    <p:sldId id="282" r:id="rId14"/>
    <p:sldId id="285" r:id="rId15"/>
    <p:sldId id="284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6"/>
    <p:restoredTop sz="93891"/>
  </p:normalViewPr>
  <p:slideViewPr>
    <p:cSldViewPr snapToGrid="0" snapToObjects="1">
      <p:cViewPr varScale="1">
        <p:scale>
          <a:sx n="69" d="100"/>
          <a:sy n="69" d="100"/>
        </p:scale>
        <p:origin x="184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6FCE2C-5394-3F4D-8AED-FED005E7D56E}" type="datetimeFigureOut">
              <a:rPr lang="en-US" smtClean="0"/>
              <a:t>12/1/16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823E1B-6FE5-1146-9EBE-179A4F2567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8902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823E1B-6FE5-1146-9EBE-179A4F25676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2285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823E1B-6FE5-1146-9EBE-179A4F25676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2285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823E1B-6FE5-1146-9EBE-179A4F25676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2285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823E1B-6FE5-1146-9EBE-179A4F25676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2285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823E1B-6FE5-1146-9EBE-179A4F25676A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2709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823E1B-6FE5-1146-9EBE-179A4F25676A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2285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823E1B-6FE5-1146-9EBE-179A4F25676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2285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823E1B-6FE5-1146-9EBE-179A4F25676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2285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823E1B-6FE5-1146-9EBE-179A4F25676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2285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823E1B-6FE5-1146-9EBE-179A4F25676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2285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823E1B-6FE5-1146-9EBE-179A4F25676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2285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823E1B-6FE5-1146-9EBE-179A4F25676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2285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823E1B-6FE5-1146-9EBE-179A4F25676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2285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823E1B-6FE5-1146-9EBE-179A4F25676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228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3776472"/>
            <a:ext cx="7196328" cy="147002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" y="5257800"/>
            <a:ext cx="7196328" cy="98755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12/1/16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267200"/>
            <a:ext cx="7612063" cy="1100138"/>
          </a:xfrm>
        </p:spPr>
        <p:txBody>
          <a:bodyPr anchor="b"/>
          <a:lstStyle>
            <a:lvl1pPr algn="ctr">
              <a:defRPr sz="4400" b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4040">
            <a:off x="1779080" y="450465"/>
            <a:ext cx="5486400" cy="3626214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5175" y="5443538"/>
            <a:ext cx="7612063" cy="804862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12/1/16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03CEC41E-48BD-4881-B6FF-D82EEBBCD904}" type="datetimeFigureOut">
              <a:rPr lang="en-US" smtClean="0"/>
              <a:t>12/1/16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/>
          </p:nvPr>
        </p:nvSpPr>
        <p:spPr>
          <a:xfrm rot="307655">
            <a:off x="4082874" y="3187732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72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414752">
            <a:off x="4623469" y="338031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12/1/16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457200"/>
            <a:ext cx="1497106" cy="5810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457200"/>
            <a:ext cx="6513511" cy="581025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12/1/16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12/1/16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889" y="3774328"/>
            <a:ext cx="7199311" cy="1470025"/>
          </a:xfrm>
        </p:spPr>
        <p:txBody>
          <a:bodyPr anchor="b" anchorCtr="0"/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888" y="5257800"/>
            <a:ext cx="7199312" cy="9906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12/1/16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 rot="504148">
            <a:off x="4493544" y="555043"/>
            <a:ext cx="4142460" cy="308539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2236694"/>
            <a:ext cx="7612063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617259"/>
            <a:ext cx="7612063" cy="1500187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12/1/16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5175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7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12/1/16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174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7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12/1/16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12/1/16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12/1/16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381000"/>
            <a:ext cx="4149725" cy="58864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03CEC41E-48BD-4881-B6FF-D82EEBBCD904}" type="datetimeFigureOut">
              <a:rPr lang="en-US" smtClean="0"/>
              <a:t>12/1/16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2070846"/>
            <a:ext cx="7612064" cy="4182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03CEC41E-48BD-4881-B6FF-D82EEBBCD904}" type="datetimeFigureOut">
              <a:rPr lang="en-US" smtClean="0"/>
              <a:t>12/1/16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375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459A5F39-4CE7-434C-A5CB-50A36345160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2"/>
          </a:solidFill>
          <a:effectLst>
            <a:outerShdw blurRad="50800" dist="25400" dir="2700000" algn="tl" rotWithShape="0">
              <a:schemeClr val="bg1">
                <a:alpha val="4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2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jpeg"/><Relationship Id="rId3" Type="http://schemas.openxmlformats.org/officeDocument/2006/relationships/image" Target="../media/image1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2547086"/>
            <a:ext cx="6978057" cy="1714499"/>
          </a:xfrm>
        </p:spPr>
        <p:txBody>
          <a:bodyPr/>
          <a:lstStyle/>
          <a:p>
            <a:r>
              <a:rPr lang="en-US" dirty="0" err="1" smtClean="0"/>
              <a:t>T’es</a:t>
            </a:r>
            <a:r>
              <a:rPr lang="en-US" dirty="0" smtClean="0"/>
              <a:t> </a:t>
            </a:r>
            <a:r>
              <a:rPr lang="en-US" dirty="0" err="1" smtClean="0"/>
              <a:t>branché</a:t>
            </a:r>
            <a:r>
              <a:rPr lang="en-US" dirty="0" smtClean="0"/>
              <a:t> </a:t>
            </a:r>
            <a:r>
              <a:rPr lang="en-US" dirty="0"/>
              <a:t>3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3600" dirty="0" smtClean="0"/>
              <a:t>Chez </a:t>
            </a:r>
            <a:r>
              <a:rPr lang="en-US" sz="3600" dirty="0" err="1" smtClean="0"/>
              <a:t>Bocuse</a:t>
            </a:r>
            <a:endParaRPr lang="en-US" sz="3600" dirty="0"/>
          </a:p>
        </p:txBody>
      </p:sp>
      <p:pic>
        <p:nvPicPr>
          <p:cNvPr id="4" name="Picture 3" descr="images-5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120" y="295973"/>
            <a:ext cx="6248713" cy="2251113"/>
          </a:xfrm>
          <a:prstGeom prst="rect">
            <a:avLst/>
          </a:prstGeom>
        </p:spPr>
      </p:pic>
      <p:pic>
        <p:nvPicPr>
          <p:cNvPr id="5" name="Picture 4" descr="images-7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1035" y="3368401"/>
            <a:ext cx="1727200" cy="238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68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s-5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120" y="295973"/>
            <a:ext cx="6248713" cy="2251113"/>
          </a:xfrm>
          <a:prstGeom prst="rect">
            <a:avLst/>
          </a:prstGeom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1044737" y="3462291"/>
            <a:ext cx="7351168" cy="174138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 defTabSz="914400" rtl="0" eaLnBrk="1" latinLnBrk="0" hangingPunct="1">
              <a:spcBef>
                <a:spcPts val="600"/>
              </a:spcBef>
              <a:buFont typeface="Wingdings 2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600"/>
              </a:spcBef>
              <a:buFont typeface="Wingdings 2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600"/>
              </a:spcBef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600"/>
              </a:spcBef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i="1" dirty="0" smtClean="0">
                <a:solidFill>
                  <a:schemeClr val="tx1"/>
                </a:solidFill>
              </a:rPr>
              <a:t>7. </a:t>
            </a:r>
            <a:r>
              <a:rPr lang="en-US" sz="3600" i="1" dirty="0" err="1" smtClean="0">
                <a:solidFill>
                  <a:schemeClr val="tx1"/>
                </a:solidFill>
              </a:rPr>
              <a:t>Qu’est-ce</a:t>
            </a:r>
            <a:r>
              <a:rPr lang="en-US" sz="3600" i="1" dirty="0" smtClean="0">
                <a:solidFill>
                  <a:schemeClr val="tx1"/>
                </a:solidFill>
              </a:rPr>
              <a:t> </a:t>
            </a:r>
            <a:r>
              <a:rPr lang="en-US" sz="3600" i="1" dirty="0" err="1" smtClean="0">
                <a:solidFill>
                  <a:schemeClr val="tx1"/>
                </a:solidFill>
              </a:rPr>
              <a:t>que</a:t>
            </a:r>
            <a:r>
              <a:rPr lang="en-US" sz="3600" i="1" dirty="0" smtClean="0">
                <a:solidFill>
                  <a:schemeClr val="tx1"/>
                </a:solidFill>
              </a:rPr>
              <a:t> </a:t>
            </a:r>
            <a:r>
              <a:rPr lang="en-US" sz="3600" i="1" dirty="0" err="1" smtClean="0">
                <a:solidFill>
                  <a:schemeClr val="tx1"/>
                </a:solidFill>
              </a:rPr>
              <a:t>l’on</a:t>
            </a:r>
            <a:r>
              <a:rPr lang="en-US" sz="3600" i="1" dirty="0" smtClean="0">
                <a:solidFill>
                  <a:schemeClr val="tx1"/>
                </a:solidFill>
              </a:rPr>
              <a:t> </a:t>
            </a:r>
            <a:r>
              <a:rPr lang="en-US" sz="3600" i="1" dirty="0" err="1" smtClean="0">
                <a:solidFill>
                  <a:schemeClr val="tx1"/>
                </a:solidFill>
              </a:rPr>
              <a:t>sert</a:t>
            </a:r>
            <a:r>
              <a:rPr lang="en-US" sz="3600" i="1" dirty="0" smtClean="0">
                <a:solidFill>
                  <a:schemeClr val="tx1"/>
                </a:solidFill>
              </a:rPr>
              <a:t> avec le </a:t>
            </a:r>
            <a:r>
              <a:rPr lang="en-US" sz="3600" i="1" dirty="0" err="1" smtClean="0">
                <a:solidFill>
                  <a:schemeClr val="tx1"/>
                </a:solidFill>
              </a:rPr>
              <a:t>beuf</a:t>
            </a:r>
            <a:r>
              <a:rPr lang="en-US" sz="3600" i="1" dirty="0" smtClean="0">
                <a:solidFill>
                  <a:schemeClr val="tx1"/>
                </a:solidFill>
              </a:rPr>
              <a:t> et </a:t>
            </a:r>
            <a:r>
              <a:rPr lang="en-US" sz="3600" i="1" dirty="0" err="1" smtClean="0">
                <a:solidFill>
                  <a:schemeClr val="tx1"/>
                </a:solidFill>
              </a:rPr>
              <a:t>tous</a:t>
            </a:r>
            <a:r>
              <a:rPr lang="en-US" sz="3600" i="1" dirty="0" smtClean="0">
                <a:solidFill>
                  <a:schemeClr val="tx1"/>
                </a:solidFill>
              </a:rPr>
              <a:t> les </a:t>
            </a:r>
            <a:r>
              <a:rPr lang="en-US" sz="3600" i="1" dirty="0" err="1" smtClean="0">
                <a:solidFill>
                  <a:schemeClr val="tx1"/>
                </a:solidFill>
              </a:rPr>
              <a:t>autres</a:t>
            </a:r>
            <a:r>
              <a:rPr lang="en-US" sz="3600" i="1" dirty="0" smtClean="0">
                <a:solidFill>
                  <a:schemeClr val="tx1"/>
                </a:solidFill>
              </a:rPr>
              <a:t> plats de </a:t>
            </a:r>
            <a:r>
              <a:rPr lang="en-US" sz="3600" i="1" dirty="0" err="1" smtClean="0">
                <a:solidFill>
                  <a:schemeClr val="tx1"/>
                </a:solidFill>
              </a:rPr>
              <a:t>viande</a:t>
            </a:r>
            <a:r>
              <a:rPr lang="en-US" sz="3600" i="1" dirty="0" smtClean="0">
                <a:solidFill>
                  <a:schemeClr val="tx1"/>
                </a:solidFill>
              </a:rPr>
              <a:t>? </a:t>
            </a:r>
            <a:endParaRPr lang="en-US" sz="36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9466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s-5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120" y="295973"/>
            <a:ext cx="6248713" cy="2251113"/>
          </a:xfrm>
          <a:prstGeom prst="rect">
            <a:avLst/>
          </a:prstGeom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1044737" y="3462291"/>
            <a:ext cx="7351168" cy="174138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 defTabSz="914400" rtl="0" eaLnBrk="1" latinLnBrk="0" hangingPunct="1">
              <a:spcBef>
                <a:spcPts val="600"/>
              </a:spcBef>
              <a:buFont typeface="Wingdings 2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600"/>
              </a:spcBef>
              <a:buFont typeface="Wingdings 2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600"/>
              </a:spcBef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600"/>
              </a:spcBef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i="1" dirty="0" smtClean="0">
                <a:solidFill>
                  <a:schemeClr val="tx1"/>
                </a:solidFill>
              </a:rPr>
              <a:t>8. </a:t>
            </a:r>
            <a:r>
              <a:rPr lang="en-US" sz="3600" i="1" dirty="0" err="1" smtClean="0">
                <a:solidFill>
                  <a:schemeClr val="tx1"/>
                </a:solidFill>
              </a:rPr>
              <a:t>Est-ce</a:t>
            </a:r>
            <a:r>
              <a:rPr lang="en-US" sz="3600" i="1" dirty="0" smtClean="0">
                <a:solidFill>
                  <a:schemeClr val="tx1"/>
                </a:solidFill>
              </a:rPr>
              <a:t> </a:t>
            </a:r>
            <a:r>
              <a:rPr lang="en-US" sz="3600" i="1" dirty="0" err="1" smtClean="0">
                <a:solidFill>
                  <a:schemeClr val="tx1"/>
                </a:solidFill>
              </a:rPr>
              <a:t>qu’il</a:t>
            </a:r>
            <a:r>
              <a:rPr lang="en-US" sz="3600" i="1" dirty="0" smtClean="0">
                <a:solidFill>
                  <a:schemeClr val="tx1"/>
                </a:solidFill>
              </a:rPr>
              <a:t> y a du </a:t>
            </a:r>
            <a:r>
              <a:rPr lang="en-US" sz="3600" i="1" dirty="0" err="1" smtClean="0">
                <a:solidFill>
                  <a:schemeClr val="tx1"/>
                </a:solidFill>
              </a:rPr>
              <a:t>poulet</a:t>
            </a:r>
            <a:r>
              <a:rPr lang="en-US" sz="3600" i="1" dirty="0" smtClean="0">
                <a:solidFill>
                  <a:schemeClr val="tx1"/>
                </a:solidFill>
              </a:rPr>
              <a:t> au menu? </a:t>
            </a:r>
            <a:endParaRPr lang="en-US" sz="36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445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s-5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120" y="295973"/>
            <a:ext cx="6248713" cy="2251113"/>
          </a:xfrm>
          <a:prstGeom prst="rect">
            <a:avLst/>
          </a:prstGeom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1044737" y="3462291"/>
            <a:ext cx="7351168" cy="174138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 defTabSz="914400" rtl="0" eaLnBrk="1" latinLnBrk="0" hangingPunct="1">
              <a:spcBef>
                <a:spcPts val="600"/>
              </a:spcBef>
              <a:buFont typeface="Wingdings 2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600"/>
              </a:spcBef>
              <a:buFont typeface="Wingdings 2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600"/>
              </a:spcBef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600"/>
              </a:spcBef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i="1" dirty="0" smtClean="0">
                <a:solidFill>
                  <a:schemeClr val="tx1"/>
                </a:solidFill>
              </a:rPr>
              <a:t>9. Que </a:t>
            </a:r>
            <a:r>
              <a:rPr lang="en-US" sz="3600" i="1" dirty="0" err="1" smtClean="0">
                <a:solidFill>
                  <a:schemeClr val="tx1"/>
                </a:solidFill>
              </a:rPr>
              <a:t>choisiriez-vous</a:t>
            </a:r>
            <a:r>
              <a:rPr lang="en-US" sz="3600" i="1" dirty="0" smtClean="0">
                <a:solidFill>
                  <a:schemeClr val="tx1"/>
                </a:solidFill>
              </a:rPr>
              <a:t> </a:t>
            </a:r>
            <a:r>
              <a:rPr lang="en-US" sz="3600" i="1" dirty="0" err="1" smtClean="0">
                <a:solidFill>
                  <a:schemeClr val="tx1"/>
                </a:solidFill>
              </a:rPr>
              <a:t>comme</a:t>
            </a:r>
            <a:r>
              <a:rPr lang="en-US" sz="3600" i="1" dirty="0" smtClean="0">
                <a:solidFill>
                  <a:schemeClr val="tx1"/>
                </a:solidFill>
              </a:rPr>
              <a:t> plat principal</a:t>
            </a:r>
            <a:endParaRPr lang="en-US" sz="36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027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s-5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120" y="295973"/>
            <a:ext cx="6248713" cy="2251113"/>
          </a:xfrm>
          <a:prstGeom prst="rect">
            <a:avLst/>
          </a:prstGeom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1044737" y="3462291"/>
            <a:ext cx="7351168" cy="174138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 defTabSz="914400" rtl="0" eaLnBrk="1" latinLnBrk="0" hangingPunct="1">
              <a:spcBef>
                <a:spcPts val="600"/>
              </a:spcBef>
              <a:buFont typeface="Wingdings 2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600"/>
              </a:spcBef>
              <a:buFont typeface="Wingdings 2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600"/>
              </a:spcBef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600"/>
              </a:spcBef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i="1" dirty="0" smtClean="0">
                <a:solidFill>
                  <a:schemeClr val="tx1"/>
                </a:solidFill>
              </a:rPr>
              <a:t>10. </a:t>
            </a:r>
            <a:r>
              <a:rPr lang="en-US" sz="3600" i="1" dirty="0" err="1" smtClean="0">
                <a:solidFill>
                  <a:schemeClr val="tx1"/>
                </a:solidFill>
              </a:rPr>
              <a:t>Vous</a:t>
            </a:r>
            <a:r>
              <a:rPr lang="en-US" sz="3600" i="1" dirty="0" smtClean="0">
                <a:solidFill>
                  <a:schemeClr val="tx1"/>
                </a:solidFill>
              </a:rPr>
              <a:t> </a:t>
            </a:r>
            <a:r>
              <a:rPr lang="en-US" sz="3600" i="1" dirty="0" err="1" smtClean="0">
                <a:solidFill>
                  <a:schemeClr val="tx1"/>
                </a:solidFill>
              </a:rPr>
              <a:t>aimez</a:t>
            </a:r>
            <a:r>
              <a:rPr lang="en-US" sz="3600" i="1" dirty="0" smtClean="0">
                <a:solidFill>
                  <a:schemeClr val="tx1"/>
                </a:solidFill>
              </a:rPr>
              <a:t> les fruits. </a:t>
            </a:r>
            <a:r>
              <a:rPr lang="en-US" sz="3600" i="1" dirty="0" err="1" smtClean="0">
                <a:solidFill>
                  <a:schemeClr val="tx1"/>
                </a:solidFill>
              </a:rPr>
              <a:t>Quels</a:t>
            </a:r>
            <a:r>
              <a:rPr lang="en-US" sz="3600" i="1" dirty="0" smtClean="0">
                <a:solidFill>
                  <a:schemeClr val="tx1"/>
                </a:solidFill>
              </a:rPr>
              <a:t> desserts </a:t>
            </a:r>
            <a:r>
              <a:rPr lang="en-US" sz="3600" i="1" dirty="0" err="1" smtClean="0">
                <a:solidFill>
                  <a:schemeClr val="tx1"/>
                </a:solidFill>
              </a:rPr>
              <a:t>est-ce</a:t>
            </a:r>
            <a:r>
              <a:rPr lang="en-US" sz="3600" i="1" dirty="0" smtClean="0">
                <a:solidFill>
                  <a:schemeClr val="tx1"/>
                </a:solidFill>
              </a:rPr>
              <a:t> que </a:t>
            </a:r>
            <a:r>
              <a:rPr lang="en-US" sz="3600" i="1" dirty="0" err="1" smtClean="0">
                <a:solidFill>
                  <a:schemeClr val="tx1"/>
                </a:solidFill>
              </a:rPr>
              <a:t>vous</a:t>
            </a:r>
            <a:r>
              <a:rPr lang="en-US" sz="3600" i="1" dirty="0" smtClean="0">
                <a:solidFill>
                  <a:schemeClr val="tx1"/>
                </a:solidFill>
              </a:rPr>
              <a:t> </a:t>
            </a:r>
            <a:r>
              <a:rPr lang="en-US" sz="3600" i="1" dirty="0" err="1" smtClean="0">
                <a:solidFill>
                  <a:schemeClr val="tx1"/>
                </a:solidFill>
              </a:rPr>
              <a:t>pouvez</a:t>
            </a:r>
            <a:r>
              <a:rPr lang="en-US" sz="3600" i="1" dirty="0" smtClean="0">
                <a:solidFill>
                  <a:schemeClr val="tx1"/>
                </a:solidFill>
              </a:rPr>
              <a:t> </a:t>
            </a:r>
            <a:r>
              <a:rPr lang="en-US" sz="3600" i="1" dirty="0" err="1" smtClean="0">
                <a:solidFill>
                  <a:schemeClr val="tx1"/>
                </a:solidFill>
              </a:rPr>
              <a:t>choisir</a:t>
            </a:r>
            <a:r>
              <a:rPr lang="en-US" sz="3600" i="1" dirty="0" smtClean="0">
                <a:solidFill>
                  <a:schemeClr val="tx1"/>
                </a:solidFill>
              </a:rPr>
              <a:t>? </a:t>
            </a:r>
            <a:endParaRPr lang="en-US" sz="36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376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s-5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120" y="295973"/>
            <a:ext cx="6248713" cy="2251113"/>
          </a:xfrm>
          <a:prstGeom prst="rect">
            <a:avLst/>
          </a:prstGeom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1044737" y="3462291"/>
            <a:ext cx="7351168" cy="174138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 defTabSz="914400" rtl="0" eaLnBrk="1" latinLnBrk="0" hangingPunct="1">
              <a:spcBef>
                <a:spcPts val="600"/>
              </a:spcBef>
              <a:buFont typeface="Wingdings 2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600"/>
              </a:spcBef>
              <a:buFont typeface="Wingdings 2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600"/>
              </a:spcBef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600"/>
              </a:spcBef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i="1" dirty="0" smtClean="0">
                <a:solidFill>
                  <a:schemeClr val="tx1"/>
                </a:solidFill>
              </a:rPr>
              <a:t>11. Est-</a:t>
            </a:r>
            <a:r>
              <a:rPr lang="en-US" sz="3600" i="1" dirty="0" err="1" smtClean="0">
                <a:solidFill>
                  <a:schemeClr val="tx1"/>
                </a:solidFill>
              </a:rPr>
              <a:t>ce</a:t>
            </a:r>
            <a:r>
              <a:rPr lang="en-US" sz="3600" i="1" dirty="0" smtClean="0">
                <a:solidFill>
                  <a:schemeClr val="tx1"/>
                </a:solidFill>
              </a:rPr>
              <a:t> que </a:t>
            </a:r>
            <a:r>
              <a:rPr lang="en-US" sz="3600" i="1" dirty="0" err="1" smtClean="0">
                <a:solidFill>
                  <a:schemeClr val="tx1"/>
                </a:solidFill>
              </a:rPr>
              <a:t>vous</a:t>
            </a:r>
            <a:r>
              <a:rPr lang="en-US" sz="3600" i="1" dirty="0" smtClean="0">
                <a:solidFill>
                  <a:schemeClr val="tx1"/>
                </a:solidFill>
              </a:rPr>
              <a:t> </a:t>
            </a:r>
            <a:r>
              <a:rPr lang="en-US" sz="3600" i="1" dirty="0" err="1" smtClean="0">
                <a:solidFill>
                  <a:schemeClr val="tx1"/>
                </a:solidFill>
              </a:rPr>
              <a:t>devez</a:t>
            </a:r>
            <a:r>
              <a:rPr lang="en-US" sz="3600" i="1" dirty="0" smtClean="0">
                <a:solidFill>
                  <a:schemeClr val="tx1"/>
                </a:solidFill>
              </a:rPr>
              <a:t> payer </a:t>
            </a:r>
            <a:r>
              <a:rPr lang="en-US" sz="3600" i="1" smtClean="0">
                <a:solidFill>
                  <a:schemeClr val="tx1"/>
                </a:solidFill>
              </a:rPr>
              <a:t>un pourboire (*tips) ? </a:t>
            </a:r>
            <a:endParaRPr lang="en-US" sz="36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185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s-5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120" y="295973"/>
            <a:ext cx="6248713" cy="2251113"/>
          </a:xfrm>
          <a:prstGeom prst="rect">
            <a:avLst/>
          </a:prstGeom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1044737" y="3462291"/>
            <a:ext cx="7351168" cy="174138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 defTabSz="914400" rtl="0" eaLnBrk="1" latinLnBrk="0" hangingPunct="1">
              <a:spcBef>
                <a:spcPts val="600"/>
              </a:spcBef>
              <a:buFont typeface="Wingdings 2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600"/>
              </a:spcBef>
              <a:buFont typeface="Wingdings 2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600"/>
              </a:spcBef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600"/>
              </a:spcBef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 smtClean="0">
                <a:solidFill>
                  <a:schemeClr val="tx1"/>
                </a:solidFill>
              </a:rPr>
              <a:t>Bon </a:t>
            </a:r>
            <a:r>
              <a:rPr lang="en-US" sz="4400" b="1" dirty="0" err="1" smtClean="0">
                <a:solidFill>
                  <a:schemeClr val="tx1"/>
                </a:solidFill>
              </a:rPr>
              <a:t>appêtit</a:t>
            </a:r>
            <a:endParaRPr lang="en-US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22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s-5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120" y="295973"/>
            <a:ext cx="6248713" cy="2251113"/>
          </a:xfrm>
          <a:prstGeom prst="rect">
            <a:avLst/>
          </a:prstGeom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323681" y="2547086"/>
            <a:ext cx="9139941" cy="5056047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 defTabSz="914400" rtl="0" eaLnBrk="1" latinLnBrk="0" hangingPunct="1">
              <a:spcBef>
                <a:spcPts val="600"/>
              </a:spcBef>
              <a:buFont typeface="Wingdings 2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600"/>
              </a:spcBef>
              <a:buFont typeface="Wingdings 2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600"/>
              </a:spcBef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600"/>
              </a:spcBef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sz="3600" i="1" dirty="0" err="1" smtClean="0">
                <a:solidFill>
                  <a:schemeClr val="tx1"/>
                </a:solidFill>
              </a:rPr>
              <a:t>Contexte</a:t>
            </a:r>
            <a:r>
              <a:rPr lang="en-US" sz="3600" i="1" dirty="0" smtClean="0">
                <a:solidFill>
                  <a:schemeClr val="tx1"/>
                </a:solidFill>
              </a:rPr>
              <a:t>: </a:t>
            </a:r>
            <a:r>
              <a:rPr lang="en-US" sz="3600" dirty="0" err="1" smtClean="0">
                <a:solidFill>
                  <a:schemeClr val="tx1"/>
                </a:solidFill>
              </a:rPr>
              <a:t>Vos</a:t>
            </a:r>
            <a:r>
              <a:rPr lang="en-US" sz="3600" dirty="0" smtClean="0">
                <a:solidFill>
                  <a:schemeClr val="tx1"/>
                </a:solidFill>
              </a:rPr>
              <a:t> parents </a:t>
            </a:r>
            <a:r>
              <a:rPr lang="en-US" sz="3600" dirty="0" err="1" smtClean="0">
                <a:solidFill>
                  <a:schemeClr val="tx1"/>
                </a:solidFill>
              </a:rPr>
              <a:t>vous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ont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invité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b="1" dirty="0" smtClean="0">
                <a:solidFill>
                  <a:schemeClr val="tx1"/>
                </a:solidFill>
              </a:rPr>
              <a:t>chez </a:t>
            </a:r>
            <a:r>
              <a:rPr lang="en-US" sz="3600" b="1" dirty="0" err="1" smtClean="0">
                <a:solidFill>
                  <a:schemeClr val="tx1"/>
                </a:solidFill>
              </a:rPr>
              <a:t>Bocuse</a:t>
            </a:r>
            <a:r>
              <a:rPr lang="en-US" sz="3600" b="1" dirty="0" smtClean="0">
                <a:solidFill>
                  <a:schemeClr val="tx1"/>
                </a:solidFill>
              </a:rPr>
              <a:t> </a:t>
            </a:r>
            <a:r>
              <a:rPr lang="en-US" sz="3600" dirty="0" smtClean="0">
                <a:solidFill>
                  <a:schemeClr val="tx1"/>
                </a:solidFill>
              </a:rPr>
              <a:t>pour </a:t>
            </a:r>
            <a:r>
              <a:rPr lang="en-US" sz="3600" dirty="0" err="1" smtClean="0">
                <a:solidFill>
                  <a:schemeClr val="tx1"/>
                </a:solidFill>
              </a:rPr>
              <a:t>votre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anniversaire</a:t>
            </a:r>
            <a:r>
              <a:rPr lang="en-US" sz="3600" dirty="0">
                <a:solidFill>
                  <a:schemeClr val="tx1"/>
                </a:solidFill>
              </a:rPr>
              <a:t> </a:t>
            </a:r>
            <a:r>
              <a:rPr lang="en-US" sz="3600" dirty="0" smtClean="0">
                <a:solidFill>
                  <a:schemeClr val="tx1"/>
                </a:solidFill>
              </a:rPr>
              <a:t>et </a:t>
            </a:r>
            <a:r>
              <a:rPr lang="en-US" sz="3600" dirty="0" err="1" smtClean="0">
                <a:solidFill>
                  <a:schemeClr val="tx1"/>
                </a:solidFill>
              </a:rPr>
              <a:t>vous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pouve</a:t>
            </a:r>
            <a:r>
              <a:rPr lang="en-US" sz="3600" dirty="0" smtClean="0">
                <a:solidFill>
                  <a:schemeClr val="tx1"/>
                </a:solidFill>
              </a:rPr>
              <a:t> </a:t>
            </a:r>
            <a:r>
              <a:rPr lang="en-US" sz="3600" dirty="0" err="1" smtClean="0">
                <a:solidFill>
                  <a:schemeClr val="tx1"/>
                </a:solidFill>
              </a:rPr>
              <a:t>choisir</a:t>
            </a:r>
            <a:r>
              <a:rPr lang="en-US" sz="3600" dirty="0" smtClean="0">
                <a:solidFill>
                  <a:schemeClr val="tx1"/>
                </a:solidFill>
              </a:rPr>
              <a:t> le menu.</a:t>
            </a:r>
          </a:p>
          <a:p>
            <a:pPr marL="457200" indent="-457200">
              <a:buFont typeface="Arial"/>
              <a:buChar char="•"/>
            </a:pPr>
            <a:r>
              <a:rPr lang="en-US" sz="3600" i="1" dirty="0" err="1" smtClean="0">
                <a:solidFill>
                  <a:schemeClr val="tx1"/>
                </a:solidFill>
              </a:rPr>
              <a:t>Tâche</a:t>
            </a:r>
            <a:r>
              <a:rPr lang="en-US" sz="3600" dirty="0" smtClean="0">
                <a:solidFill>
                  <a:schemeClr val="tx1"/>
                </a:solidFill>
              </a:rPr>
              <a:t>: </a:t>
            </a:r>
            <a:r>
              <a:rPr lang="en-US" sz="3600" dirty="0" err="1" smtClean="0">
                <a:solidFill>
                  <a:schemeClr val="tx1"/>
                </a:solidFill>
              </a:rPr>
              <a:t>Choisir</a:t>
            </a:r>
            <a:r>
              <a:rPr lang="en-US" sz="3600" dirty="0" smtClean="0">
                <a:solidFill>
                  <a:schemeClr val="tx1"/>
                </a:solidFill>
              </a:rPr>
              <a:t> un bon </a:t>
            </a:r>
            <a:r>
              <a:rPr lang="en-US" sz="3600" dirty="0" err="1" smtClean="0">
                <a:solidFill>
                  <a:schemeClr val="tx1"/>
                </a:solidFill>
              </a:rPr>
              <a:t>repas</a:t>
            </a:r>
            <a:endParaRPr lang="en-US" sz="3600" dirty="0" smtClean="0">
              <a:solidFill>
                <a:schemeClr val="tx1"/>
              </a:solidFill>
            </a:endParaRPr>
          </a:p>
          <a:p>
            <a:pPr marL="457200" indent="-457200">
              <a:buFont typeface="Arial"/>
              <a:buChar char="•"/>
            </a:pPr>
            <a:r>
              <a:rPr lang="en-US" sz="3600" i="1" dirty="0" smtClean="0">
                <a:solidFill>
                  <a:schemeClr val="tx1"/>
                </a:solidFill>
              </a:rPr>
              <a:t>Audience</a:t>
            </a:r>
            <a:r>
              <a:rPr lang="en-US" sz="3600" dirty="0" smtClean="0">
                <a:solidFill>
                  <a:schemeClr val="tx1"/>
                </a:solidFill>
              </a:rPr>
              <a:t>: </a:t>
            </a:r>
            <a:r>
              <a:rPr lang="en-US" sz="3600" dirty="0" err="1" smtClean="0">
                <a:solidFill>
                  <a:schemeClr val="tx1"/>
                </a:solidFill>
              </a:rPr>
              <a:t>Vos</a:t>
            </a:r>
            <a:r>
              <a:rPr lang="en-US" sz="3600" dirty="0" smtClean="0">
                <a:solidFill>
                  <a:schemeClr val="tx1"/>
                </a:solidFill>
              </a:rPr>
              <a:t> parents</a:t>
            </a:r>
          </a:p>
          <a:p>
            <a:pPr marL="457200" indent="-457200">
              <a:buFont typeface="Arial"/>
              <a:buChar char="•"/>
            </a:pPr>
            <a:r>
              <a:rPr lang="en-US" sz="3600" i="1" dirty="0" err="1" smtClean="0">
                <a:solidFill>
                  <a:schemeClr val="tx1"/>
                </a:solidFill>
              </a:rPr>
              <a:t>Objectif</a:t>
            </a:r>
            <a:r>
              <a:rPr lang="en-US" sz="3600" i="1" dirty="0" smtClean="0">
                <a:solidFill>
                  <a:schemeClr val="tx1"/>
                </a:solidFill>
              </a:rPr>
              <a:t>: </a:t>
            </a:r>
            <a:r>
              <a:rPr lang="en-US" sz="3600" dirty="0" err="1" smtClean="0">
                <a:solidFill>
                  <a:schemeClr val="tx1"/>
                </a:solidFill>
              </a:rPr>
              <a:t>Comparez</a:t>
            </a:r>
            <a:r>
              <a:rPr lang="en-US" sz="3600" dirty="0" smtClean="0">
                <a:solidFill>
                  <a:schemeClr val="tx1"/>
                </a:solidFill>
              </a:rPr>
              <a:t> les </a:t>
            </a:r>
            <a:r>
              <a:rPr lang="en-US" sz="3600" dirty="0" err="1" smtClean="0">
                <a:solidFill>
                  <a:schemeClr val="tx1"/>
                </a:solidFill>
              </a:rPr>
              <a:t>différents</a:t>
            </a:r>
            <a:r>
              <a:rPr lang="en-US" sz="3600" dirty="0" smtClean="0">
                <a:solidFill>
                  <a:schemeClr val="tx1"/>
                </a:solidFill>
              </a:rPr>
              <a:t> plats </a:t>
            </a:r>
            <a:r>
              <a:rPr lang="en-US" sz="3600" dirty="0" err="1" smtClean="0">
                <a:solidFill>
                  <a:schemeClr val="tx1"/>
                </a:solidFill>
              </a:rPr>
              <a:t>proposés</a:t>
            </a:r>
            <a:r>
              <a:rPr lang="en-US" sz="3600" dirty="0" smtClean="0">
                <a:solidFill>
                  <a:schemeClr val="tx1"/>
                </a:solidFill>
              </a:rPr>
              <a:t> au menu. </a:t>
            </a:r>
            <a:endParaRPr lang="en-US" sz="36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415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s-5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120" y="295973"/>
            <a:ext cx="6248713" cy="2251113"/>
          </a:xfrm>
          <a:prstGeom prst="rect">
            <a:avLst/>
          </a:prstGeom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1550775" y="3702081"/>
            <a:ext cx="6845129" cy="217652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 defTabSz="914400" rtl="0" eaLnBrk="1" latinLnBrk="0" hangingPunct="1">
              <a:spcBef>
                <a:spcPts val="600"/>
              </a:spcBef>
              <a:buFont typeface="Wingdings 2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600"/>
              </a:spcBef>
              <a:buFont typeface="Wingdings 2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600"/>
              </a:spcBef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600"/>
              </a:spcBef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/>
              <a:buChar char="•"/>
            </a:pPr>
            <a:r>
              <a:rPr lang="en-US" sz="3600" i="1" dirty="0" err="1" smtClean="0">
                <a:solidFill>
                  <a:schemeClr val="tx1"/>
                </a:solidFill>
              </a:rPr>
              <a:t>Regardez</a:t>
            </a:r>
            <a:r>
              <a:rPr lang="en-US" sz="3600" i="1" dirty="0" smtClean="0">
                <a:solidFill>
                  <a:schemeClr val="tx1"/>
                </a:solidFill>
              </a:rPr>
              <a:t> le menu et </a:t>
            </a:r>
            <a:r>
              <a:rPr lang="en-US" sz="3600" i="1" dirty="0" err="1" smtClean="0">
                <a:solidFill>
                  <a:schemeClr val="tx1"/>
                </a:solidFill>
              </a:rPr>
              <a:t>répondez</a:t>
            </a:r>
            <a:r>
              <a:rPr lang="en-US" sz="3600" i="1" dirty="0" smtClean="0">
                <a:solidFill>
                  <a:schemeClr val="tx1"/>
                </a:solidFill>
              </a:rPr>
              <a:t> aux questions </a:t>
            </a:r>
            <a:r>
              <a:rPr lang="en-US" sz="3600" i="1" dirty="0" err="1" smtClean="0">
                <a:solidFill>
                  <a:schemeClr val="tx1"/>
                </a:solidFill>
              </a:rPr>
              <a:t>suivantes</a:t>
            </a:r>
            <a:r>
              <a:rPr lang="en-US" sz="3600" i="1" dirty="0" smtClean="0">
                <a:solidFill>
                  <a:schemeClr val="tx1"/>
                </a:solidFill>
              </a:rPr>
              <a:t> avec un </a:t>
            </a:r>
            <a:r>
              <a:rPr lang="en-US" sz="3600" i="1" dirty="0" err="1" smtClean="0">
                <a:solidFill>
                  <a:schemeClr val="tx1"/>
                </a:solidFill>
              </a:rPr>
              <a:t>partenaire</a:t>
            </a:r>
            <a:r>
              <a:rPr lang="en-US" sz="3600" i="1" dirty="0" smtClean="0">
                <a:solidFill>
                  <a:schemeClr val="tx1"/>
                </a:solidFill>
              </a:rPr>
              <a:t>. </a:t>
            </a:r>
            <a:endParaRPr lang="en-US" sz="36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282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s-5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120" y="295973"/>
            <a:ext cx="6248713" cy="2251113"/>
          </a:xfrm>
          <a:prstGeom prst="rect">
            <a:avLst/>
          </a:prstGeom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1044737" y="3462291"/>
            <a:ext cx="7351168" cy="174138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 defTabSz="914400" rtl="0" eaLnBrk="1" latinLnBrk="0" hangingPunct="1">
              <a:spcBef>
                <a:spcPts val="600"/>
              </a:spcBef>
              <a:buFont typeface="Wingdings 2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600"/>
              </a:spcBef>
              <a:buFont typeface="Wingdings 2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600"/>
              </a:spcBef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600"/>
              </a:spcBef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i="1" dirty="0" smtClean="0">
                <a:solidFill>
                  <a:schemeClr val="tx1"/>
                </a:solidFill>
              </a:rPr>
              <a:t>1. </a:t>
            </a:r>
            <a:r>
              <a:rPr lang="en-US" sz="3600" i="1" dirty="0" err="1" smtClean="0">
                <a:solidFill>
                  <a:schemeClr val="tx1"/>
                </a:solidFill>
              </a:rPr>
              <a:t>Quelles</a:t>
            </a:r>
            <a:r>
              <a:rPr lang="en-US" sz="3600" i="1" dirty="0" smtClean="0">
                <a:solidFill>
                  <a:schemeClr val="tx1"/>
                </a:solidFill>
              </a:rPr>
              <a:t> </a:t>
            </a:r>
            <a:r>
              <a:rPr lang="en-US" sz="3600" i="1" dirty="0" err="1" smtClean="0">
                <a:solidFill>
                  <a:schemeClr val="tx1"/>
                </a:solidFill>
              </a:rPr>
              <a:t>sont</a:t>
            </a:r>
            <a:r>
              <a:rPr lang="en-US" sz="3600" i="1" dirty="0" smtClean="0">
                <a:solidFill>
                  <a:schemeClr val="tx1"/>
                </a:solidFill>
              </a:rPr>
              <a:t> les </a:t>
            </a:r>
            <a:r>
              <a:rPr lang="en-US" sz="3600" i="1" dirty="0" err="1" smtClean="0">
                <a:solidFill>
                  <a:schemeClr val="tx1"/>
                </a:solidFill>
              </a:rPr>
              <a:t>différentes</a:t>
            </a:r>
            <a:r>
              <a:rPr lang="en-US" sz="3600" i="1" dirty="0" smtClean="0">
                <a:solidFill>
                  <a:schemeClr val="tx1"/>
                </a:solidFill>
              </a:rPr>
              <a:t> </a:t>
            </a:r>
            <a:r>
              <a:rPr lang="en-US" sz="3600" i="1" dirty="0" err="1" smtClean="0">
                <a:solidFill>
                  <a:schemeClr val="tx1"/>
                </a:solidFill>
              </a:rPr>
              <a:t>catégories</a:t>
            </a:r>
            <a:r>
              <a:rPr lang="en-US" sz="3600" i="1" dirty="0" smtClean="0">
                <a:solidFill>
                  <a:schemeClr val="tx1"/>
                </a:solidFill>
              </a:rPr>
              <a:t> </a:t>
            </a:r>
            <a:r>
              <a:rPr lang="en-US" sz="3600" i="1" dirty="0" err="1" smtClean="0">
                <a:solidFill>
                  <a:schemeClr val="tx1"/>
                </a:solidFill>
              </a:rPr>
              <a:t>offertes</a:t>
            </a:r>
            <a:r>
              <a:rPr lang="en-US" sz="3600" i="1" dirty="0" smtClean="0">
                <a:solidFill>
                  <a:schemeClr val="tx1"/>
                </a:solidFill>
              </a:rPr>
              <a:t> </a:t>
            </a:r>
            <a:r>
              <a:rPr lang="en-US" sz="3600" i="1" dirty="0" err="1" smtClean="0">
                <a:solidFill>
                  <a:schemeClr val="tx1"/>
                </a:solidFill>
              </a:rPr>
              <a:t>sur</a:t>
            </a:r>
            <a:r>
              <a:rPr lang="en-US" sz="3600" i="1" dirty="0" smtClean="0">
                <a:solidFill>
                  <a:schemeClr val="tx1"/>
                </a:solidFill>
              </a:rPr>
              <a:t> la CARTE? </a:t>
            </a:r>
            <a:endParaRPr lang="en-US" sz="36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3348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s-5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120" y="295973"/>
            <a:ext cx="6248713" cy="2251113"/>
          </a:xfrm>
          <a:prstGeom prst="rect">
            <a:avLst/>
          </a:prstGeom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1044737" y="3462291"/>
            <a:ext cx="7351168" cy="174138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 defTabSz="914400" rtl="0" eaLnBrk="1" latinLnBrk="0" hangingPunct="1">
              <a:spcBef>
                <a:spcPts val="600"/>
              </a:spcBef>
              <a:buFont typeface="Wingdings 2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600"/>
              </a:spcBef>
              <a:buFont typeface="Wingdings 2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600"/>
              </a:spcBef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600"/>
              </a:spcBef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i="1" dirty="0" smtClean="0">
                <a:solidFill>
                  <a:schemeClr val="tx1"/>
                </a:solidFill>
              </a:rPr>
              <a:t>2. </a:t>
            </a:r>
            <a:r>
              <a:rPr lang="en-US" sz="3600" i="1" dirty="0" err="1" smtClean="0">
                <a:solidFill>
                  <a:schemeClr val="tx1"/>
                </a:solidFill>
              </a:rPr>
              <a:t>Combien</a:t>
            </a:r>
            <a:r>
              <a:rPr lang="en-US" sz="3600" i="1" dirty="0" smtClean="0">
                <a:solidFill>
                  <a:schemeClr val="tx1"/>
                </a:solidFill>
              </a:rPr>
              <a:t> </a:t>
            </a:r>
            <a:r>
              <a:rPr lang="en-US" sz="3600" i="1" dirty="0" err="1" smtClean="0">
                <a:solidFill>
                  <a:schemeClr val="tx1"/>
                </a:solidFill>
              </a:rPr>
              <a:t>coûtent</a:t>
            </a:r>
            <a:r>
              <a:rPr lang="en-US" sz="3600" i="1" dirty="0" smtClean="0">
                <a:solidFill>
                  <a:schemeClr val="tx1"/>
                </a:solidFill>
              </a:rPr>
              <a:t> les entrées les plus </a:t>
            </a:r>
            <a:r>
              <a:rPr lang="en-US" sz="3600" i="1" dirty="0" err="1" smtClean="0">
                <a:solidFill>
                  <a:schemeClr val="tx1"/>
                </a:solidFill>
              </a:rPr>
              <a:t>chères</a:t>
            </a:r>
            <a:r>
              <a:rPr lang="en-US" sz="3600" i="1" dirty="0" smtClean="0">
                <a:solidFill>
                  <a:schemeClr val="tx1"/>
                </a:solidFill>
              </a:rPr>
              <a:t>? </a:t>
            </a:r>
            <a:r>
              <a:rPr lang="en-US" sz="3600" i="1" dirty="0" err="1" smtClean="0">
                <a:solidFill>
                  <a:schemeClr val="tx1"/>
                </a:solidFill>
              </a:rPr>
              <a:t>Qu’est-ce</a:t>
            </a:r>
            <a:r>
              <a:rPr lang="en-US" sz="3600" i="1" dirty="0" smtClean="0">
                <a:solidFill>
                  <a:schemeClr val="tx1"/>
                </a:solidFill>
              </a:rPr>
              <a:t> que </a:t>
            </a:r>
            <a:r>
              <a:rPr lang="en-US" sz="3600" i="1" dirty="0" err="1" smtClean="0">
                <a:solidFill>
                  <a:schemeClr val="tx1"/>
                </a:solidFill>
              </a:rPr>
              <a:t>c’est</a:t>
            </a:r>
            <a:r>
              <a:rPr lang="en-US" sz="3600" i="1" dirty="0" smtClean="0">
                <a:solidFill>
                  <a:schemeClr val="tx1"/>
                </a:solidFill>
              </a:rPr>
              <a:t>? </a:t>
            </a:r>
            <a:endParaRPr lang="en-US" sz="36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0727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s-5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120" y="295973"/>
            <a:ext cx="6248713" cy="2251113"/>
          </a:xfrm>
          <a:prstGeom prst="rect">
            <a:avLst/>
          </a:prstGeom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1044737" y="3462291"/>
            <a:ext cx="7351168" cy="174138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 defTabSz="914400" rtl="0" eaLnBrk="1" latinLnBrk="0" hangingPunct="1">
              <a:spcBef>
                <a:spcPts val="600"/>
              </a:spcBef>
              <a:buFont typeface="Wingdings 2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600"/>
              </a:spcBef>
              <a:buFont typeface="Wingdings 2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600"/>
              </a:spcBef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600"/>
              </a:spcBef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i="1" dirty="0" smtClean="0">
                <a:solidFill>
                  <a:schemeClr val="tx1"/>
                </a:solidFill>
              </a:rPr>
              <a:t>3. </a:t>
            </a:r>
            <a:r>
              <a:rPr lang="en-US" sz="3600" i="1" dirty="0" err="1" smtClean="0">
                <a:solidFill>
                  <a:schemeClr val="tx1"/>
                </a:solidFill>
              </a:rPr>
              <a:t>Quelle</a:t>
            </a:r>
            <a:r>
              <a:rPr lang="en-US" sz="3600" i="1" dirty="0" smtClean="0">
                <a:solidFill>
                  <a:schemeClr val="tx1"/>
                </a:solidFill>
              </a:rPr>
              <a:t> entrée </a:t>
            </a:r>
            <a:r>
              <a:rPr lang="en-US" sz="3600" i="1" dirty="0" err="1" smtClean="0">
                <a:solidFill>
                  <a:schemeClr val="tx1"/>
                </a:solidFill>
              </a:rPr>
              <a:t>coûte</a:t>
            </a:r>
            <a:r>
              <a:rPr lang="en-US" sz="3600" i="1" dirty="0" smtClean="0">
                <a:solidFill>
                  <a:schemeClr val="tx1"/>
                </a:solidFill>
              </a:rPr>
              <a:t>  46 Euros? </a:t>
            </a:r>
            <a:endParaRPr lang="en-US" sz="36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488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s-5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120" y="295973"/>
            <a:ext cx="6248713" cy="2251113"/>
          </a:xfrm>
          <a:prstGeom prst="rect">
            <a:avLst/>
          </a:prstGeom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1044737" y="3462291"/>
            <a:ext cx="7351168" cy="174138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 defTabSz="914400" rtl="0" eaLnBrk="1" latinLnBrk="0" hangingPunct="1">
              <a:spcBef>
                <a:spcPts val="600"/>
              </a:spcBef>
              <a:buFont typeface="Wingdings 2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600"/>
              </a:spcBef>
              <a:buFont typeface="Wingdings 2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600"/>
              </a:spcBef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600"/>
              </a:spcBef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i="1" dirty="0" smtClean="0">
                <a:solidFill>
                  <a:schemeClr val="tx1"/>
                </a:solidFill>
              </a:rPr>
              <a:t>4. </a:t>
            </a:r>
            <a:r>
              <a:rPr lang="en-US" sz="3600" i="1" dirty="0" err="1" smtClean="0">
                <a:solidFill>
                  <a:schemeClr val="tx1"/>
                </a:solidFill>
              </a:rPr>
              <a:t>Quelle</a:t>
            </a:r>
            <a:r>
              <a:rPr lang="en-US" sz="3600" i="1" dirty="0" smtClean="0">
                <a:solidFill>
                  <a:schemeClr val="tx1"/>
                </a:solidFill>
              </a:rPr>
              <a:t> entrée </a:t>
            </a:r>
            <a:r>
              <a:rPr lang="en-US" sz="3600" i="1" dirty="0" err="1" smtClean="0">
                <a:solidFill>
                  <a:schemeClr val="tx1"/>
                </a:solidFill>
              </a:rPr>
              <a:t>peut</a:t>
            </a:r>
            <a:r>
              <a:rPr lang="en-US" sz="3600" i="1" dirty="0" smtClean="0">
                <a:solidFill>
                  <a:schemeClr val="tx1"/>
                </a:solidFill>
              </a:rPr>
              <a:t> </a:t>
            </a:r>
            <a:r>
              <a:rPr lang="en-US" sz="3600" i="1" dirty="0" err="1" smtClean="0">
                <a:solidFill>
                  <a:schemeClr val="tx1"/>
                </a:solidFill>
              </a:rPr>
              <a:t>choisir</a:t>
            </a:r>
            <a:r>
              <a:rPr lang="en-US" sz="3600" i="1" dirty="0" smtClean="0">
                <a:solidFill>
                  <a:schemeClr val="tx1"/>
                </a:solidFill>
              </a:rPr>
              <a:t> un </a:t>
            </a:r>
            <a:r>
              <a:rPr lang="en-US" sz="3600" i="1" dirty="0" err="1" smtClean="0">
                <a:solidFill>
                  <a:schemeClr val="tx1"/>
                </a:solidFill>
              </a:rPr>
              <a:t>végétarien</a:t>
            </a:r>
            <a:r>
              <a:rPr lang="en-US" sz="3600" i="1" dirty="0" smtClean="0">
                <a:solidFill>
                  <a:schemeClr val="tx1"/>
                </a:solidFill>
              </a:rPr>
              <a:t>? </a:t>
            </a:r>
            <a:endParaRPr lang="en-US" sz="36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34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s-5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120" y="295973"/>
            <a:ext cx="6248713" cy="2251113"/>
          </a:xfrm>
          <a:prstGeom prst="rect">
            <a:avLst/>
          </a:prstGeom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1044737" y="3462291"/>
            <a:ext cx="7351168" cy="174138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 defTabSz="914400" rtl="0" eaLnBrk="1" latinLnBrk="0" hangingPunct="1">
              <a:spcBef>
                <a:spcPts val="600"/>
              </a:spcBef>
              <a:buFont typeface="Wingdings 2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600"/>
              </a:spcBef>
              <a:buFont typeface="Wingdings 2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600"/>
              </a:spcBef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600"/>
              </a:spcBef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i="1" dirty="0" smtClean="0">
                <a:solidFill>
                  <a:schemeClr val="tx1"/>
                </a:solidFill>
              </a:rPr>
              <a:t>5. </a:t>
            </a:r>
            <a:r>
              <a:rPr lang="en-US" sz="3600" i="1" dirty="0" err="1" smtClean="0">
                <a:solidFill>
                  <a:schemeClr val="tx1"/>
                </a:solidFill>
              </a:rPr>
              <a:t>Quelle</a:t>
            </a:r>
            <a:r>
              <a:rPr lang="en-US" sz="3600" i="1" dirty="0" smtClean="0">
                <a:solidFill>
                  <a:schemeClr val="tx1"/>
                </a:solidFill>
              </a:rPr>
              <a:t> entrée </a:t>
            </a:r>
            <a:r>
              <a:rPr lang="en-US" sz="3600" i="1" dirty="0" err="1" smtClean="0">
                <a:solidFill>
                  <a:schemeClr val="tx1"/>
                </a:solidFill>
              </a:rPr>
              <a:t>choisissez-vous</a:t>
            </a:r>
            <a:r>
              <a:rPr lang="en-US" sz="3600" i="1" dirty="0" smtClean="0">
                <a:solidFill>
                  <a:schemeClr val="tx1"/>
                </a:solidFill>
              </a:rPr>
              <a:t>? </a:t>
            </a:r>
            <a:endParaRPr lang="en-US" sz="36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85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ages-5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3120" y="295973"/>
            <a:ext cx="6248713" cy="2251113"/>
          </a:xfrm>
          <a:prstGeom prst="rect">
            <a:avLst/>
          </a:prstGeom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1044737" y="3462291"/>
            <a:ext cx="7351168" cy="174138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 defTabSz="914400" rtl="0" eaLnBrk="1" latinLnBrk="0" hangingPunct="1">
              <a:spcBef>
                <a:spcPts val="600"/>
              </a:spcBef>
              <a:buFont typeface="Wingdings 2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600"/>
              </a:spcBef>
              <a:buFont typeface="Wingdings 2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600"/>
              </a:spcBef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600"/>
              </a:spcBef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Wingdings 2" pitchFamily="18" charset="2"/>
              <a:buNone/>
              <a:defRPr lang="en-US" sz="1800" kern="1200">
                <a:solidFill>
                  <a:schemeClr val="tx1">
                    <a:tint val="75000"/>
                  </a:schemeClr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i="1" dirty="0" smtClean="0">
                <a:solidFill>
                  <a:schemeClr val="tx1"/>
                </a:solidFill>
              </a:rPr>
              <a:t>6. </a:t>
            </a:r>
            <a:r>
              <a:rPr lang="en-US" sz="3600" i="1" dirty="0" err="1" smtClean="0">
                <a:solidFill>
                  <a:schemeClr val="tx1"/>
                </a:solidFill>
              </a:rPr>
              <a:t>Combien</a:t>
            </a:r>
            <a:r>
              <a:rPr lang="en-US" sz="3600" i="1" dirty="0" smtClean="0">
                <a:solidFill>
                  <a:schemeClr val="tx1"/>
                </a:solidFill>
              </a:rPr>
              <a:t> de </a:t>
            </a:r>
            <a:r>
              <a:rPr lang="en-US" sz="3600" i="1" dirty="0" err="1" smtClean="0">
                <a:solidFill>
                  <a:schemeClr val="tx1"/>
                </a:solidFill>
              </a:rPr>
              <a:t>choix</a:t>
            </a:r>
            <a:r>
              <a:rPr lang="en-US" sz="3600" i="1" dirty="0" smtClean="0">
                <a:solidFill>
                  <a:schemeClr val="tx1"/>
                </a:solidFill>
              </a:rPr>
              <a:t> de </a:t>
            </a:r>
            <a:r>
              <a:rPr lang="en-US" sz="3600" i="1" dirty="0" err="1" smtClean="0">
                <a:solidFill>
                  <a:schemeClr val="tx1"/>
                </a:solidFill>
              </a:rPr>
              <a:t>poisson</a:t>
            </a:r>
            <a:r>
              <a:rPr lang="en-US" sz="3600" i="1" dirty="0" smtClean="0">
                <a:solidFill>
                  <a:schemeClr val="tx1"/>
                </a:solidFill>
              </a:rPr>
              <a:t> y a-t-</a:t>
            </a:r>
            <a:r>
              <a:rPr lang="en-US" sz="3600" i="1" dirty="0" err="1" smtClean="0">
                <a:solidFill>
                  <a:schemeClr val="tx1"/>
                </a:solidFill>
              </a:rPr>
              <a:t>il</a:t>
            </a:r>
            <a:r>
              <a:rPr lang="en-US" sz="3600" i="1" dirty="0" smtClean="0">
                <a:solidFill>
                  <a:schemeClr val="tx1"/>
                </a:solidFill>
              </a:rPr>
              <a:t>? </a:t>
            </a:r>
            <a:endParaRPr lang="en-US" sz="36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4538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Habitat">
  <a:themeElements>
    <a:clrScheme name="Habitat">
      <a:dk1>
        <a:sysClr val="windowText" lastClr="000000"/>
      </a:dk1>
      <a:lt1>
        <a:sysClr val="window" lastClr="FFFFFF"/>
      </a:lt1>
      <a:dk2>
        <a:srgbClr val="194431"/>
      </a:dk2>
      <a:lt2>
        <a:srgbClr val="F0E6C3"/>
      </a:lt2>
      <a:accent1>
        <a:srgbClr val="F8C000"/>
      </a:accent1>
      <a:accent2>
        <a:srgbClr val="F88600"/>
      </a:accent2>
      <a:accent3>
        <a:srgbClr val="F83500"/>
      </a:accent3>
      <a:accent4>
        <a:srgbClr val="8B723D"/>
      </a:accent4>
      <a:accent5>
        <a:srgbClr val="818B3D"/>
      </a:accent5>
      <a:accent6>
        <a:srgbClr val="586215"/>
      </a:accent6>
      <a:hlink>
        <a:srgbClr val="FF621D"/>
      </a:hlink>
      <a:folHlink>
        <a:srgbClr val="F3D260"/>
      </a:folHlink>
    </a:clrScheme>
    <a:fontScheme name="Habitat">
      <a:maj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Habitat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0000"/>
              </a:schemeClr>
              <a:schemeClr val="phClr">
                <a:satMod val="275000"/>
              </a:schemeClr>
            </a:duotone>
          </a:blip>
          <a:tile tx="0" ty="0" sx="40000" sy="4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30000"/>
              </a:schemeClr>
              <a:schemeClr val="phClr">
                <a:satMod val="275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0000"/>
              <a:satMod val="105000"/>
            </a:schemeClr>
          </a:solidFill>
          <a:prstDash val="solid"/>
        </a:ln>
        <a:ln w="25400" cap="flat" cmpd="sng" algn="ctr">
          <a:solidFill>
            <a:schemeClr val="phClr">
              <a:shade val="80000"/>
            </a:schemeClr>
          </a:solidFill>
          <a:prstDash val="solid"/>
        </a:ln>
        <a:ln w="25400" cap="flat" cmpd="sng" algn="ctr">
          <a:solidFill>
            <a:schemeClr val="phClr">
              <a:shade val="7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r="4200000" sx="105000" sy="105000" algn="t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76200" dist="25400" dir="13200000">
              <a:srgbClr val="000000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19800000"/>
            </a:lightRig>
          </a:scene3d>
          <a:sp3d prstMaterial="softEdge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Habitat.thmx</Template>
  <TotalTime>86</TotalTime>
  <Words>194</Words>
  <Application>Microsoft Macintosh PowerPoint</Application>
  <PresentationFormat>On-screen Show (4:3)</PresentationFormat>
  <Paragraphs>33</Paragraphs>
  <Slides>15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Book Antiqua</vt:lpstr>
      <vt:lpstr>Calibri</vt:lpstr>
      <vt:lpstr>Wingdings 2</vt:lpstr>
      <vt:lpstr>Arial</vt:lpstr>
      <vt:lpstr>Habitat</vt:lpstr>
      <vt:lpstr>T’es branché 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Fairfield Ludlowe High School</Company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Viviane Grebert</dc:creator>
  <cp:lastModifiedBy>GREBERT,VIVIANE</cp:lastModifiedBy>
  <cp:revision>15</cp:revision>
  <dcterms:created xsi:type="dcterms:W3CDTF">2011-12-29T21:44:17Z</dcterms:created>
  <dcterms:modified xsi:type="dcterms:W3CDTF">2016-12-01T16:47:37Z</dcterms:modified>
</cp:coreProperties>
</file>